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91" r:id="rId4"/>
    <p:sldId id="262" r:id="rId5"/>
    <p:sldId id="279" r:id="rId6"/>
    <p:sldId id="263" r:id="rId7"/>
    <p:sldId id="264" r:id="rId8"/>
    <p:sldId id="265" r:id="rId9"/>
    <p:sldId id="272" r:id="rId10"/>
    <p:sldId id="290" r:id="rId11"/>
    <p:sldId id="292" r:id="rId12"/>
    <p:sldId id="293" r:id="rId13"/>
    <p:sldId id="295" r:id="rId14"/>
    <p:sldId id="294" r:id="rId15"/>
    <p:sldId id="309" r:id="rId16"/>
    <p:sldId id="310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3D Scanning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5364480"/>
            <a:ext cx="9144000" cy="623570"/>
          </a:xfrm>
        </p:spPr>
        <p:txBody>
          <a:bodyPr>
            <a:noAutofit/>
          </a:bodyPr>
          <a:p>
            <a:pPr algn="ctr"/>
            <a:r>
              <a:rPr lang="en-US" altLang="zh-CN" sz="1400" smtClean="0"/>
              <a:t>Sparks Lu</a:t>
            </a:r>
            <a:endParaRPr lang="en-US" altLang="zh-CN" sz="1400" smtClean="0"/>
          </a:p>
          <a:p>
            <a:pPr algn="ctr"/>
            <a:r>
              <a:rPr lang="en-US" altLang="zh-CN" sz="1400" smtClean="0"/>
              <a:t>Last updated: 10-8-2021</a:t>
            </a:r>
            <a:endParaRPr lang="en-US" altLang="zh-CN" sz="1400" smtClean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TLS (Terrestrial Laser Scanning)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41388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https://www.gim-international.com/content/article/terrestrial-laser-scanning-2</a:t>
            </a:r>
            <a:endParaRPr lang="en-US" altLang="zh-CN"/>
          </a:p>
          <a:p>
            <a:pPr lvl="1"/>
            <a:r>
              <a:rPr lang="en-US" altLang="zh-CN"/>
              <a:t>https://f.hubspotusercontent40.net/hubfs/3339696/State%20of%20Mobile%20Mapping%202021.pdf?hsCtaTracking=2cf01e48-9803-4273-a9cb-28a5a72bfb88%7C1003557b-fe59-47bb-a928-e17d0470e054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8610" y="1211580"/>
            <a:ext cx="6429375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85" y="4683125"/>
            <a:ext cx="6429375" cy="1257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MLS (Mobile Laser Scanning) 1/2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889500" cy="4949190"/>
          </a:xfrm>
        </p:spPr>
        <p:txBody>
          <a:bodyPr>
            <a:normAutofit fontScale="50000"/>
          </a:bodyPr>
          <a:p>
            <a:r>
              <a:rPr lang="en-US" altLang="zh-CN"/>
              <a:t>Matterport</a:t>
            </a:r>
            <a:endParaRPr lang="en-US" altLang="zh-CN"/>
          </a:p>
          <a:p>
            <a:pPr lvl="1"/>
            <a:r>
              <a:rPr lang="en-US" altLang="zh-CN"/>
              <a:t>https://matterport.com/</a:t>
            </a:r>
            <a:endParaRPr lang="en-US" altLang="zh-CN"/>
          </a:p>
          <a:p>
            <a:pPr lvl="1"/>
            <a:r>
              <a:rPr lang="en-US" altLang="zh-CN"/>
              <a:t>2D sensors capture HDR images</a:t>
            </a:r>
            <a:endParaRPr lang="en-US" altLang="zh-CN"/>
          </a:p>
          <a:p>
            <a:pPr lvl="1"/>
            <a:r>
              <a:rPr lang="en-US" altLang="zh-CN"/>
              <a:t>3D sensors capture depth data</a:t>
            </a:r>
            <a:endParaRPr lang="en-US" altLang="zh-CN"/>
          </a:p>
          <a:p>
            <a:pPr lvl="0"/>
            <a:r>
              <a:rPr lang="en-US" altLang="zh-CN"/>
              <a:t>NavVis</a:t>
            </a:r>
            <a:endParaRPr lang="en-US" altLang="zh-CN"/>
          </a:p>
          <a:p>
            <a:pPr lvl="1"/>
            <a:r>
              <a:rPr lang="en-US" altLang="zh-CN"/>
              <a:t>https://www.navvis.com/</a:t>
            </a:r>
            <a:endParaRPr lang="en-US" altLang="zh-CN"/>
          </a:p>
          <a:p>
            <a:pPr lvl="1"/>
            <a:r>
              <a:rPr lang="en-US" altLang="zh-CN"/>
              <a:t>6 16MP cameras</a:t>
            </a:r>
            <a:endParaRPr lang="en-US" altLang="zh-CN"/>
          </a:p>
          <a:p>
            <a:pPr lvl="1"/>
            <a:r>
              <a:rPr lang="en-US" altLang="zh-CN"/>
              <a:t>3 laser scanners with a 30m range</a:t>
            </a:r>
            <a:endParaRPr lang="en-US" altLang="zh-CN"/>
          </a:p>
          <a:p>
            <a:pPr lvl="1"/>
            <a:r>
              <a:rPr lang="en-US" altLang="zh-CN"/>
              <a:t>installed on a trolley chassis</a:t>
            </a:r>
            <a:endParaRPr lang="en-US" altLang="zh-CN"/>
          </a:p>
          <a:p>
            <a:pPr lvl="1"/>
            <a:r>
              <a:rPr lang="en-US" altLang="zh-CN"/>
              <a:t>postprocessing: point cloud processing, web processing</a:t>
            </a:r>
            <a:endParaRPr lang="en-US" altLang="zh-CN"/>
          </a:p>
          <a:p>
            <a:pPr lvl="0"/>
            <a:r>
              <a:rPr lang="en-US" altLang="zh-CN"/>
              <a:t>Zebedee</a:t>
            </a:r>
            <a:endParaRPr lang="en-US" altLang="zh-CN"/>
          </a:p>
          <a:p>
            <a:pPr lvl="1"/>
            <a:r>
              <a:rPr lang="en-US" altLang="zh-CN" sz="2000"/>
              <a:t>handheld 3D mapping system</a:t>
            </a:r>
            <a:endParaRPr lang="en-US" altLang="zh-CN" sz="2000"/>
          </a:p>
          <a:p>
            <a:pPr lvl="1"/>
            <a:r>
              <a:rPr lang="en-US" altLang="zh-CN"/>
              <a:t>a lightweight laser scanner with a 15-30m max range</a:t>
            </a:r>
            <a:endParaRPr lang="en-US" altLang="zh-CN"/>
          </a:p>
          <a:p>
            <a:pPr lvl="1"/>
            <a:r>
              <a:rPr lang="en-US" altLang="zh-CN"/>
              <a:t>an industrial-grade IMU</a:t>
            </a:r>
            <a:endParaRPr lang="en-US" altLang="zh-CN"/>
          </a:p>
          <a:p>
            <a:pPr lvl="0"/>
            <a:r>
              <a:rPr lang="en-US" altLang="zh-CN" sz="2400"/>
              <a:t>Stencil</a:t>
            </a:r>
            <a:endParaRPr lang="en-US" altLang="zh-CN" sz="2400"/>
          </a:p>
          <a:p>
            <a:pPr lvl="1"/>
            <a:r>
              <a:rPr lang="en-US" altLang="zh-CN"/>
              <a:t>https://www.kaarta.com/</a:t>
            </a:r>
            <a:endParaRPr lang="en-US" altLang="zh-CN"/>
          </a:p>
          <a:p>
            <a:pPr lvl="1"/>
            <a:r>
              <a:rPr lang="en-US" altLang="zh-CN"/>
              <a:t>Velodyne VLP-16</a:t>
            </a:r>
            <a:endParaRPr lang="en-US" altLang="zh-CN" sz="2000"/>
          </a:p>
          <a:p>
            <a:pPr lvl="1"/>
            <a:r>
              <a:rPr lang="en-US" altLang="zh-CN" sz="2000"/>
              <a:t>a low-cost MEMS IMU</a:t>
            </a:r>
            <a:endParaRPr lang="en-US" altLang="zh-CN" sz="2000"/>
          </a:p>
          <a:p>
            <a:pPr lvl="0"/>
            <a:r>
              <a:rPr lang="en-US" altLang="zh-CN" sz="2400"/>
              <a:t>Leica Pegasus: Backpack</a:t>
            </a:r>
            <a:endParaRPr lang="en-US" altLang="zh-CN" sz="2400"/>
          </a:p>
          <a:p>
            <a:pPr lvl="1"/>
            <a:r>
              <a:rPr lang="en-US" altLang="zh-CN"/>
              <a:t>https://leica-geosystems.com/</a:t>
            </a:r>
            <a:endParaRPr lang="en-US" altLang="zh-CN"/>
          </a:p>
          <a:p>
            <a:pPr lvl="1"/>
            <a:r>
              <a:rPr lang="en-US" altLang="zh-CN"/>
              <a:t>two Velodyne VLP-16</a:t>
            </a:r>
            <a:endParaRPr lang="en-US" altLang="zh-CN"/>
          </a:p>
          <a:p>
            <a:pPr lvl="1"/>
            <a:r>
              <a:rPr lang="en-US" altLang="zh-CN"/>
              <a:t>NovAtel IGM-S1 for GNSS-IMU positioning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945" y="1155065"/>
            <a:ext cx="2631440" cy="263144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256905" y="1466850"/>
            <a:ext cx="4017010" cy="2008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519285" y="3244850"/>
            <a:ext cx="149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Stencil2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480175" y="3786505"/>
            <a:ext cx="149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NavVis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MLS (Mobile Laser Scanning) 2/2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9900" y="1101090"/>
            <a:ext cx="2953385" cy="1838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496695"/>
            <a:ext cx="6727190" cy="4013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2968625"/>
            <a:ext cx="4194175" cy="1743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40" y="4841240"/>
            <a:ext cx="4861560" cy="18103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Evaluation of Point Clouds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Control point approach</a:t>
            </a:r>
            <a:endParaRPr lang="en-US" altLang="zh-CN"/>
          </a:p>
          <a:p>
            <a:pPr lvl="1"/>
            <a:r>
              <a:rPr lang="en-US" altLang="zh-CN"/>
              <a:t>select control points</a:t>
            </a:r>
            <a:endParaRPr lang="en-US" altLang="zh-CN"/>
          </a:p>
          <a:p>
            <a:pPr lvl="1"/>
            <a:r>
              <a:rPr lang="en-US" altLang="zh-CN"/>
              <a:t>calculate Euclidean</a:t>
            </a:r>
            <a:endParaRPr lang="en-US" altLang="zh-CN"/>
          </a:p>
          <a:p>
            <a:pPr lvl="0"/>
            <a:r>
              <a:rPr lang="en-US" altLang="zh-CN" sz="2400"/>
              <a:t>Subset approach</a:t>
            </a:r>
            <a:endParaRPr lang="en-US" altLang="zh-CN" sz="2400"/>
          </a:p>
          <a:p>
            <a:pPr lvl="1"/>
            <a:r>
              <a:rPr lang="en-US" altLang="zh-CN"/>
              <a:t>extracting a subset of points</a:t>
            </a:r>
            <a:endParaRPr lang="en-US" altLang="zh-CN"/>
          </a:p>
          <a:p>
            <a:pPr lvl="1"/>
            <a:r>
              <a:rPr lang="en-US" altLang="zh-CN"/>
              <a:t>performing an analysis</a:t>
            </a:r>
            <a:endParaRPr lang="en-US" altLang="zh-CN"/>
          </a:p>
          <a:p>
            <a:pPr lvl="0"/>
            <a:r>
              <a:rPr lang="en-US" altLang="zh-CN" sz="2400"/>
              <a:t>Full point cloud approach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 1/2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836920" cy="2091055"/>
          </a:xfrm>
        </p:spPr>
        <p:txBody>
          <a:bodyPr>
            <a:normAutofit fontScale="80000"/>
          </a:bodyPr>
          <a:p>
            <a:r>
              <a:rPr lang="en-US" altLang="zh-CN"/>
              <a:t>ScanNet</a:t>
            </a:r>
            <a:endParaRPr lang="en-US" altLang="zh-CN"/>
          </a:p>
          <a:p>
            <a:pPr lvl="1"/>
            <a:r>
              <a:rPr lang="en-US" altLang="zh-CN"/>
              <a:t>www.scan-net.org</a:t>
            </a:r>
            <a:endParaRPr lang="en-US" altLang="zh-CN"/>
          </a:p>
          <a:p>
            <a:pPr lvl="1"/>
            <a:r>
              <a:rPr lang="en-US" altLang="zh-CN"/>
              <a:t>https://openaccess.thecvf.com/content_cvpr_2017/papers/Dai_ScanNet_Richly-Annotated_3D_CVPR_2017_paper.pdf</a:t>
            </a:r>
            <a:endParaRPr lang="en-US" altLang="zh-CN"/>
          </a:p>
          <a:p>
            <a:pPr lvl="1"/>
            <a:r>
              <a:rPr lang="en-US" altLang="zh-CN"/>
              <a:t>2.5M views in 1513 scenes, acquired in 707 distinct spaces, annotated with 3D camera poses, surface reconstructions, and semantic segmentations.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3799205"/>
            <a:ext cx="9268460" cy="2541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045" y="1108075"/>
            <a:ext cx="4594860" cy="2497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 2/2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38200" y="1409700"/>
          <a:ext cx="10462895" cy="362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00"/>
                <a:gridCol w="944245"/>
                <a:gridCol w="1504315"/>
                <a:gridCol w="1483995"/>
                <a:gridCol w="1433830"/>
                <a:gridCol w="4423410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Count of Scenes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Count of images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Category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URL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131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NYU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464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1449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7137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KITTI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93K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outdoor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7137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SUN RGBD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10.335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annotated for scene category, object detection, semantic segmentation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137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SceneNet RGBD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5M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Products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https://all3dp.com/1/best-3d-scanner-diy-handheld-app-software/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Structured Light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Shining3D EinScan SE / SP</a:t>
            </a:r>
            <a:endParaRPr lang="zh-CN" altLang="en-US"/>
          </a:p>
          <a:p>
            <a:r>
              <a:rPr lang="zh-CN" altLang="en-US"/>
              <a:t>IIIDScan PrimeSense 3D Scanner</a:t>
            </a:r>
            <a:endParaRPr lang="zh-CN" altLang="en-US"/>
          </a:p>
          <a:p>
            <a:pPr lvl="1"/>
            <a:r>
              <a:rPr lang="en-US" altLang="zh-CN"/>
              <a:t>Geometry camera: based on depth sensor 640x480</a:t>
            </a:r>
            <a:endParaRPr lang="en-US" altLang="zh-CN"/>
          </a:p>
          <a:p>
            <a:pPr lvl="1"/>
            <a:r>
              <a:rPr lang="en-US" altLang="zh-CN"/>
              <a:t>Texture camera</a:t>
            </a:r>
            <a:endParaRPr lang="en-US" altLang="zh-CN"/>
          </a:p>
          <a:p>
            <a:pPr lvl="0"/>
            <a:r>
              <a:rPr lang="en-US" altLang="zh-CN"/>
              <a:t>XYZPrinting Handheld</a:t>
            </a:r>
            <a:endParaRPr lang="en-US" altLang="zh-CN"/>
          </a:p>
          <a:p>
            <a:pPr lvl="1"/>
            <a:r>
              <a:rPr lang="en-US" altLang="zh-CN"/>
              <a:t>Based on Intel RealSense</a:t>
            </a:r>
            <a:endParaRPr lang="en-US" altLang="zh-CN"/>
          </a:p>
          <a:p>
            <a:pPr lvl="0"/>
            <a:r>
              <a:rPr lang="en-US" altLang="zh-CN"/>
              <a:t>Occipital Structure Sensor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Laser Triangulation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NextEngine 3D Scanner HD</a:t>
            </a:r>
            <a:endParaRPr lang="zh-CN" altLang="en-US"/>
          </a:p>
          <a:p>
            <a:pPr lvl="1"/>
            <a:r>
              <a:rPr lang="en-US" altLang="zh-CN"/>
              <a:t>max resolution: 0.1mm</a:t>
            </a:r>
            <a:endParaRPr lang="en-US" altLang="zh-CN"/>
          </a:p>
          <a:p>
            <a:pPr lvl="0"/>
            <a:r>
              <a:rPr lang="en-US" altLang="zh-CN"/>
              <a:t>FabScan Pi</a:t>
            </a:r>
            <a:endParaRPr lang="en-US" altLang="zh-CN"/>
          </a:p>
          <a:p>
            <a:pPr lvl="0"/>
            <a:r>
              <a:rPr lang="en-US" altLang="zh-CN"/>
              <a:t>Murobo Atlas</a:t>
            </a:r>
            <a:endParaRPr lang="en-US" altLang="zh-CN"/>
          </a:p>
          <a:p>
            <a:pPr lvl="1"/>
            <a:r>
              <a:rPr lang="en-US" altLang="zh-CN"/>
              <a:t>system: Raspberry Pi</a:t>
            </a:r>
            <a:endParaRPr lang="en-US" altLang="zh-CN"/>
          </a:p>
          <a:p>
            <a:pPr lvl="0"/>
            <a:r>
              <a:rPr lang="en-US" altLang="zh-CN"/>
              <a:t>BQ Ciclop</a:t>
            </a:r>
            <a:endParaRPr lang="en-US" altLang="zh-CN"/>
          </a:p>
          <a:p>
            <a:pPr lvl="1"/>
            <a:r>
              <a:rPr lang="en-US" altLang="zh-CN"/>
              <a:t>Arduino board</a:t>
            </a:r>
            <a:endParaRPr lang="en-US" altLang="zh-CN"/>
          </a:p>
          <a:p>
            <a:pPr lvl="1"/>
            <a:r>
              <a:rPr lang="en-US" altLang="zh-CN"/>
              <a:t>Logitech webcam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History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10/8/2021</a:t>
            </a:r>
            <a:endParaRPr lang="en-US" altLang="zh-CN"/>
          </a:p>
          <a:p>
            <a:pPr lvl="1"/>
            <a:r>
              <a:rPr lang="en-US" altLang="zh-CN"/>
              <a:t>Added indoor scanning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Photogrametry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3D Systems iSense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TOF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Microsoft Kinect （</a:t>
            </a:r>
            <a:r>
              <a:rPr lang="en-US" altLang="zh-CN"/>
              <a:t>2nd version)</a:t>
            </a:r>
            <a:endParaRPr lang="en-US" altLang="zh-CN"/>
          </a:p>
          <a:p>
            <a:pPr lvl="1"/>
            <a:r>
              <a:rPr lang="en-US" altLang="zh-CN"/>
              <a:t>camera resolution: 1280x960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2216"/>
            <a:ext cx="10515600" cy="4549140"/>
          </a:xfrm>
        </p:spPr>
        <p:txBody>
          <a:bodyPr/>
          <a:p>
            <a:r>
              <a:rPr lang="en-US" altLang="zh-CN"/>
              <a:t>Contact</a:t>
            </a:r>
            <a:endParaRPr lang="en-US" altLang="zh-CN"/>
          </a:p>
          <a:p>
            <a:r>
              <a:rPr lang="en-US" altLang="zh-CN"/>
              <a:t>Non-contact active</a:t>
            </a:r>
            <a:endParaRPr lang="en-US" altLang="zh-CN"/>
          </a:p>
          <a:p>
            <a:pPr lvl="1"/>
            <a:r>
              <a:rPr lang="en-US" altLang="zh-CN"/>
              <a:t>laser</a:t>
            </a:r>
            <a:endParaRPr lang="en-US" altLang="zh-CN"/>
          </a:p>
          <a:p>
            <a:pPr lvl="2"/>
            <a:r>
              <a:rPr lang="en-US" altLang="zh-CN" sz="1800"/>
              <a:t>time of flight</a:t>
            </a:r>
            <a:endParaRPr lang="en-US" altLang="zh-CN" sz="1800"/>
          </a:p>
          <a:p>
            <a:pPr lvl="2"/>
            <a:r>
              <a:rPr lang="en-US" altLang="zh-CN" sz="1800"/>
              <a:t>triangulation</a:t>
            </a:r>
            <a:endParaRPr lang="en-US" altLang="zh-CN"/>
          </a:p>
          <a:p>
            <a:pPr lvl="1"/>
            <a:r>
              <a:rPr lang="en-US" altLang="zh-CN"/>
              <a:t>structured light</a:t>
            </a:r>
            <a:endParaRPr lang="en-US" altLang="zh-CN"/>
          </a:p>
          <a:p>
            <a:r>
              <a:rPr lang="en-US" altLang="zh-CN"/>
              <a:t>Non-contact passive</a:t>
            </a:r>
            <a:endParaRPr lang="en-US" altLang="zh-CN"/>
          </a:p>
          <a:p>
            <a:pPr lvl="1"/>
            <a:r>
              <a:rPr lang="en-US" altLang="zh-CN"/>
              <a:t>stereoscopic</a:t>
            </a:r>
            <a:endParaRPr lang="en-US" altLang="zh-CN"/>
          </a:p>
          <a:p>
            <a:pPr lvl="1"/>
            <a:r>
              <a:rPr lang="en-US" altLang="zh-CN"/>
              <a:t>photometric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Comparison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Range Scanner</a:t>
            </a:r>
            <a:endParaRPr lang="en-US" altLang="zh-CN"/>
          </a:p>
        </p:txBody>
      </p:sp>
      <p:graphicFrame>
        <p:nvGraphicFramePr>
          <p:cNvPr id="5" name="对象 4"/>
          <p:cNvGraphicFramePr/>
          <p:nvPr/>
        </p:nvGraphicFramePr>
        <p:xfrm>
          <a:off x="7072630" y="1211580"/>
          <a:ext cx="4431665" cy="5168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86575" imgH="8029575" progId="Paint.Picture">
                  <p:embed/>
                </p:oleObj>
              </mc:Choice>
              <mc:Fallback>
                <p:oleObj name="" r:id="rId1" imgW="6886575" imgH="80295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72630" y="1211580"/>
                        <a:ext cx="4431665" cy="5168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en-US" altLang="zh-CN"/>
              <a:t>Theory</a:t>
            </a:r>
            <a:endParaRPr lang="en-US" altLang="zh-CN"/>
          </a:p>
          <a:p>
            <a:pPr lvl="1"/>
            <a:r>
              <a:rPr lang="en-US" altLang="zh-CN"/>
              <a:t>Laser triangulation</a:t>
            </a:r>
            <a:endParaRPr lang="en-US" altLang="zh-CN"/>
          </a:p>
          <a:p>
            <a:r>
              <a:rPr lang="en-US" altLang="zh-CN"/>
              <a:t>Not good at </a:t>
            </a:r>
            <a:endParaRPr lang="en-US" altLang="zh-CN"/>
          </a:p>
          <a:p>
            <a:pPr lvl="1"/>
            <a:r>
              <a:rPr lang="en-US" altLang="zh-CN"/>
              <a:t>shiny</a:t>
            </a:r>
            <a:endParaRPr lang="en-US" altLang="zh-CN"/>
          </a:p>
          <a:p>
            <a:pPr lvl="1"/>
            <a:r>
              <a:rPr lang="en-US" altLang="zh-CN"/>
              <a:t>low surface albedo</a:t>
            </a:r>
            <a:endParaRPr lang="en-US" altLang="zh-CN"/>
          </a:p>
          <a:p>
            <a:pPr lvl="1"/>
            <a:r>
              <a:rPr lang="en-US" altLang="zh-CN"/>
              <a:t>significant subsurface scattering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265" y="3476625"/>
            <a:ext cx="2771140" cy="312547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6073" y="3553143"/>
          <a:ext cx="2813685" cy="25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7210425" imgH="6638925" progId="Paint.Picture">
                  <p:embed/>
                </p:oleObj>
              </mc:Choice>
              <mc:Fallback>
                <p:oleObj name="" r:id="rId4" imgW="7210425" imgH="6638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073" y="3553143"/>
                        <a:ext cx="2813685" cy="25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Structured-light 3D Scanner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392670" cy="4549140"/>
          </a:xfrm>
        </p:spPr>
        <p:txBody>
          <a:bodyPr>
            <a:normAutofit lnSpcReduction="20000"/>
          </a:bodyPr>
          <a:p>
            <a:r>
              <a:rPr lang="en-US" altLang="zh-CN"/>
              <a:t>Theory</a:t>
            </a:r>
            <a:endParaRPr lang="en-US" altLang="zh-CN"/>
          </a:p>
          <a:p>
            <a:pPr lvl="1"/>
            <a:r>
              <a:rPr lang="en-US" altLang="zh-CN"/>
              <a:t>consists of IR projector and IR sensor</a:t>
            </a:r>
            <a:endParaRPr lang="en-US" altLang="zh-CN"/>
          </a:p>
          <a:p>
            <a:pPr lvl="0"/>
            <a:r>
              <a:rPr lang="en-US" altLang="zh-CN"/>
              <a:t>Applications</a:t>
            </a:r>
            <a:endParaRPr lang="en-US" altLang="zh-CN"/>
          </a:p>
          <a:p>
            <a:pPr lvl="1"/>
            <a:r>
              <a:rPr lang="en-US" altLang="zh-CN" sz="2000"/>
              <a:t>PrimeSense</a:t>
            </a:r>
            <a:endParaRPr lang="en-US" altLang="zh-CN" sz="2000"/>
          </a:p>
          <a:p>
            <a:pPr lvl="1"/>
            <a:r>
              <a:rPr lang="en-US" altLang="zh-CN"/>
              <a:t>early version of Microsoft Kinect</a:t>
            </a:r>
            <a:endParaRPr lang="en-US" altLang="zh-CN"/>
          </a:p>
          <a:p>
            <a:pPr lvl="1"/>
            <a:r>
              <a:rPr lang="en-US" altLang="zh-CN"/>
              <a:t>Occipital Structure Sensor</a:t>
            </a:r>
            <a:endParaRPr lang="en-US" altLang="zh-CN"/>
          </a:p>
          <a:p>
            <a:pPr lvl="1"/>
            <a:r>
              <a:rPr lang="en-US" altLang="zh-CN"/>
              <a:t>Intel RealSense</a:t>
            </a:r>
            <a:endParaRPr lang="en-US" altLang="zh-CN"/>
          </a:p>
          <a:p>
            <a:pPr lvl="1"/>
            <a:r>
              <a:rPr lang="en-US" altLang="zh-CN"/>
              <a:t>Face ID: projecting more than 30K infrared dots</a:t>
            </a:r>
            <a:endParaRPr lang="en-US" altLang="zh-CN"/>
          </a:p>
          <a:p>
            <a:r>
              <a:rPr lang="en-US" altLang="zh-CN"/>
              <a:t>Not good at</a:t>
            </a:r>
            <a:endParaRPr lang="en-US" altLang="zh-CN"/>
          </a:p>
          <a:p>
            <a:pPr lvl="1"/>
            <a:r>
              <a:rPr lang="en-US" altLang="zh-CN"/>
              <a:t>reflective surface</a:t>
            </a:r>
            <a:endParaRPr lang="en-US" altLang="zh-CN"/>
          </a:p>
          <a:p>
            <a:pPr lvl="1"/>
            <a:r>
              <a:rPr lang="en-US" altLang="zh-CN"/>
              <a:t>transparent or semi-transparent surface</a:t>
            </a:r>
            <a:endParaRPr lang="en-US" altLang="zh-CN"/>
          </a:p>
          <a:p>
            <a:pPr lvl="1"/>
            <a:r>
              <a:rPr lang="en-US" altLang="zh-CN"/>
              <a:t>sub-surface scattering, such as skin, marble, wax, plants and human tissue</a:t>
            </a:r>
            <a:endParaRPr lang="en-US" altLang="zh-CN"/>
          </a:p>
          <a:p>
            <a:pPr lvl="1"/>
            <a:r>
              <a:rPr lang="en-US" altLang="zh-CN"/>
              <a:t>concave surface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4900" y="1290320"/>
            <a:ext cx="2901315" cy="240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0" y="3782060"/>
            <a:ext cx="2899410" cy="2604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5031740"/>
            <a:ext cx="2148840" cy="1619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85" y="823595"/>
            <a:ext cx="2776220" cy="2103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Time of Flight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Disadvantages</a:t>
            </a:r>
            <a:endParaRPr lang="en-US" altLang="zh-CN"/>
          </a:p>
          <a:p>
            <a:pPr lvl="1"/>
            <a:r>
              <a:rPr lang="en-US" altLang="zh-CN"/>
              <a:t>background light</a:t>
            </a:r>
            <a:endParaRPr lang="en-US" altLang="zh-CN"/>
          </a:p>
          <a:p>
            <a:pPr lvl="1"/>
            <a:r>
              <a:rPr lang="en-US" altLang="zh-CN"/>
              <a:t>interference</a:t>
            </a:r>
            <a:endParaRPr lang="en-US" altLang="zh-CN"/>
          </a:p>
          <a:p>
            <a:pPr lvl="1"/>
            <a:r>
              <a:rPr lang="en-US" altLang="zh-CN"/>
              <a:t>multiple reflections</a:t>
            </a:r>
            <a:endParaRPr lang="en-US" altLang="zh-CN"/>
          </a:p>
          <a:p>
            <a:pPr lvl="0"/>
            <a:r>
              <a:rPr lang="en-US" altLang="zh-CN"/>
              <a:t>Application</a:t>
            </a:r>
            <a:endParaRPr lang="en-US" altLang="zh-CN"/>
          </a:p>
          <a:p>
            <a:pPr lvl="1"/>
            <a:r>
              <a:rPr lang="en-US" altLang="zh-CN"/>
              <a:t>Microsoft Kinect 2nd generation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145" y="1094740"/>
            <a:ext cx="4544695" cy="3029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8920"/>
            <a:ext cx="7151370" cy="2506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Photogrammetry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https://www.instructables.com/3D-Scan-Anything-Using-a-Camera-Photogrammetry-Wit/</a:t>
            </a:r>
            <a:endParaRPr lang="en-US" altLang="zh-CN"/>
          </a:p>
          <a:p>
            <a:pPr lvl="0"/>
            <a:r>
              <a:rPr lang="en-US" altLang="zh-CN"/>
              <a:t>Not suitable</a:t>
            </a:r>
            <a:endParaRPr lang="en-US" altLang="zh-CN"/>
          </a:p>
          <a:p>
            <a:pPr lvl="1"/>
            <a:r>
              <a:rPr lang="en-US" altLang="zh-CN"/>
              <a:t>Moving object</a:t>
            </a:r>
            <a:endParaRPr lang="en-US" altLang="zh-CN"/>
          </a:p>
          <a:p>
            <a:pPr lvl="1"/>
            <a:r>
              <a:rPr lang="en-US" altLang="zh-CN"/>
              <a:t>Having micro details, like leafy plants, hair and fur</a:t>
            </a:r>
            <a:endParaRPr lang="en-US" altLang="zh-CN"/>
          </a:p>
          <a:p>
            <a:pPr lvl="1"/>
            <a:r>
              <a:rPr lang="en-US" altLang="zh-CN"/>
              <a:t>Reflective</a:t>
            </a:r>
            <a:endParaRPr lang="en-US" altLang="zh-CN"/>
          </a:p>
          <a:p>
            <a:pPr lvl="1"/>
            <a:r>
              <a:rPr lang="en-US" altLang="zh-CN"/>
              <a:t>Transparent, translucent and untextured objects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710" y="4354195"/>
            <a:ext cx="9753600" cy="1905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Indoor Scanning 1/2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11580"/>
            <a:ext cx="4476750" cy="2649220"/>
          </a:xfrm>
        </p:spPr>
        <p:txBody>
          <a:bodyPr/>
          <a:p>
            <a:r>
              <a:rPr lang="en-US" altLang="zh-CN" sz="2000"/>
              <a:t>References</a:t>
            </a:r>
            <a:endParaRPr lang="en-US" altLang="zh-CN" sz="2000"/>
          </a:p>
          <a:p>
            <a:pPr lvl="1"/>
            <a:r>
              <a:rPr lang="en-US" altLang="zh-CN" sz="1800"/>
              <a:t>https://www.gim-international.com/content/article/autonomous-3d-modelling-of-indoor-spaces</a:t>
            </a:r>
            <a:endParaRPr lang="en-US" altLang="zh-CN" sz="1800"/>
          </a:p>
          <a:p>
            <a:pPr lvl="1"/>
            <a:r>
              <a:rPr lang="en-US" altLang="zh-CN" sz="1800"/>
              <a:t>https://acris.aalto.fi/ws/portalfiles/portal/17017659/remotesensing_09_00796_v2.pdf</a:t>
            </a:r>
            <a:endParaRPr lang="en-US" altLang="zh-CN" sz="216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1805" y="3782695"/>
            <a:ext cx="6429375" cy="220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805" y="914400"/>
            <a:ext cx="6429375" cy="2638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4057650"/>
            <a:ext cx="4511040" cy="25863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20.xml><?xml version="1.0" encoding="utf-8"?>
<p:tagLst xmlns:p="http://schemas.openxmlformats.org/presentationml/2006/main">
  <p:tag name="KSO_WM_UNIT_TABLE_BEAUTIFY" val="smartTable{fa9ba5dd-935d-4085-bc0e-5a340f976d01}"/>
  <p:tag name="TABLE_ENDDRAG_ORIGIN_RECT" val="823*285"/>
  <p:tag name="TABLE_ENDDRAG_RECT" val="66*111*823*285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SLIDE_ID" val="custom160402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WPS 演示</Application>
  <PresentationFormat>宽屏</PresentationFormat>
  <Paragraphs>215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Paint.Picture</vt:lpstr>
      <vt:lpstr>Paint.Picture</vt:lpstr>
      <vt:lpstr>3D Scanning</vt:lpstr>
      <vt:lpstr>Change History</vt:lpstr>
      <vt:lpstr>Type</vt:lpstr>
      <vt:lpstr>Comparison</vt:lpstr>
      <vt:lpstr>Range Scanner</vt:lpstr>
      <vt:lpstr>Structured-light 3D Scanner</vt:lpstr>
      <vt:lpstr>Time of Flight Camera</vt:lpstr>
      <vt:lpstr>Photogrammetry</vt:lpstr>
      <vt:lpstr>Indoor Scanning 1/2</vt:lpstr>
      <vt:lpstr>TLS (Terrestrial Laser Scanning)</vt:lpstr>
      <vt:lpstr>MLS (Mobile Laser Scanning) 1/2</vt:lpstr>
      <vt:lpstr>MLS (Mobile Laser Scanning) 2/2</vt:lpstr>
      <vt:lpstr>Evaluation of Point Clouds</vt:lpstr>
      <vt:lpstr>PowerPoint 演示文稿</vt:lpstr>
      <vt:lpstr>PowerPoint 演示文稿</vt:lpstr>
      <vt:lpstr>Products</vt:lpstr>
      <vt:lpstr>Reference</vt:lpstr>
      <vt:lpstr>Structured Light</vt:lpstr>
      <vt:lpstr>Laser Triangulation</vt:lpstr>
      <vt:lpstr>Photogrametry</vt:lpstr>
      <vt:lpstr>TOF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Sparks Lu</cp:lastModifiedBy>
  <cp:revision>146</cp:revision>
  <dcterms:created xsi:type="dcterms:W3CDTF">2018-06-03T01:41:00Z</dcterms:created>
  <dcterms:modified xsi:type="dcterms:W3CDTF">2021-10-09T10:11:36Z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B0E5712C9A2E46098C9B494CF7E3D34F</vt:lpwstr>
  </property>
</Properties>
</file>